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24"/>
  </p:notesMasterIdLst>
  <p:sldIdLst>
    <p:sldId id="258" r:id="rId2"/>
    <p:sldId id="287" r:id="rId3"/>
    <p:sldId id="349" r:id="rId4"/>
    <p:sldId id="288" r:id="rId5"/>
    <p:sldId id="336" r:id="rId6"/>
    <p:sldId id="337" r:id="rId7"/>
    <p:sldId id="338" r:id="rId8"/>
    <p:sldId id="339" r:id="rId9"/>
    <p:sldId id="340" r:id="rId10"/>
    <p:sldId id="341" r:id="rId11"/>
    <p:sldId id="342" r:id="rId12"/>
    <p:sldId id="343" r:id="rId13"/>
    <p:sldId id="350" r:id="rId14"/>
    <p:sldId id="344" r:id="rId15"/>
    <p:sldId id="345" r:id="rId16"/>
    <p:sldId id="352" r:id="rId17"/>
    <p:sldId id="351" r:id="rId18"/>
    <p:sldId id="346" r:id="rId19"/>
    <p:sldId id="347" r:id="rId20"/>
    <p:sldId id="348" r:id="rId21"/>
    <p:sldId id="283" r:id="rId22"/>
    <p:sldId id="335" r:id="rId2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8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1B48"/>
    <a:srgbClr val="DB1D4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0A1364E-158D-A04A-B6E6-57F344B7B59B}" v="1" dt="2020-01-30T12:21:42.4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941"/>
    <p:restoredTop sz="86455"/>
  </p:normalViewPr>
  <p:slideViewPr>
    <p:cSldViewPr snapToGrid="0">
      <p:cViewPr varScale="1">
        <p:scale>
          <a:sx n="95" d="100"/>
          <a:sy n="95" d="100"/>
        </p:scale>
        <p:origin x="336" y="192"/>
      </p:cViewPr>
      <p:guideLst>
        <p:guide orient="horz" pos="3181"/>
        <p:guide pos="3840"/>
      </p:guideLst>
    </p:cSldViewPr>
  </p:slideViewPr>
  <p:outlineViewPr>
    <p:cViewPr>
      <p:scale>
        <a:sx n="100" d="100"/>
        <a:sy n="100"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0" d="100"/>
          <a:sy n="80" d="100"/>
        </p:scale>
        <p:origin x="3176"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 Id="rId3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Rivera" userId="1ef23300daa5b37d" providerId="LiveId" clId="{70A1364E-158D-A04A-B6E6-57F344B7B59B}"/>
    <pc:docChg chg="modSld">
      <pc:chgData name="Rodrigo Rivera" userId="1ef23300daa5b37d" providerId="LiveId" clId="{70A1364E-158D-A04A-B6E6-57F344B7B59B}" dt="2020-01-30T12:21:42.498" v="19" actId="478"/>
      <pc:docMkLst>
        <pc:docMk/>
      </pc:docMkLst>
      <pc:sldChg chg="modSp">
        <pc:chgData name="Rodrigo Rivera" userId="1ef23300daa5b37d" providerId="LiveId" clId="{70A1364E-158D-A04A-B6E6-57F344B7B59B}" dt="2020-01-30T10:03:11.966" v="2" actId="20577"/>
        <pc:sldMkLst>
          <pc:docMk/>
          <pc:sldMk cId="0" sldId="258"/>
        </pc:sldMkLst>
        <pc:spChg chg="mod">
          <ac:chgData name="Rodrigo Rivera" userId="1ef23300daa5b37d" providerId="LiveId" clId="{70A1364E-158D-A04A-B6E6-57F344B7B59B}" dt="2020-01-30T10:03:11.966" v="2" actId="20577"/>
          <ac:spMkLst>
            <pc:docMk/>
            <pc:sldMk cId="0" sldId="258"/>
            <ac:spMk id="7" creationId="{00000000-0000-0000-0000-000000000000}"/>
          </ac:spMkLst>
        </pc:spChg>
      </pc:sldChg>
      <pc:sldChg chg="modSp">
        <pc:chgData name="Rodrigo Rivera" userId="1ef23300daa5b37d" providerId="LiveId" clId="{70A1364E-158D-A04A-B6E6-57F344B7B59B}" dt="2020-01-30T12:14:28.003" v="11" actId="20577"/>
        <pc:sldMkLst>
          <pc:docMk/>
          <pc:sldMk cId="3256965374" sldId="342"/>
        </pc:sldMkLst>
        <pc:spChg chg="mod">
          <ac:chgData name="Rodrigo Rivera" userId="1ef23300daa5b37d" providerId="LiveId" clId="{70A1364E-158D-A04A-B6E6-57F344B7B59B}" dt="2020-01-30T12:14:28.003" v="11" actId="20577"/>
          <ac:spMkLst>
            <pc:docMk/>
            <pc:sldMk cId="3256965374" sldId="342"/>
            <ac:spMk id="3" creationId="{DB2670F0-0D8E-EB46-A116-63FC6AD7441E}"/>
          </ac:spMkLst>
        </pc:spChg>
      </pc:sldChg>
      <pc:sldChg chg="delSp modSp">
        <pc:chgData name="Rodrigo Rivera" userId="1ef23300daa5b37d" providerId="LiveId" clId="{70A1364E-158D-A04A-B6E6-57F344B7B59B}" dt="2020-01-30T12:21:42.498" v="19" actId="478"/>
        <pc:sldMkLst>
          <pc:docMk/>
          <pc:sldMk cId="2922512753" sldId="348"/>
        </pc:sldMkLst>
        <pc:spChg chg="del">
          <ac:chgData name="Rodrigo Rivera" userId="1ef23300daa5b37d" providerId="LiveId" clId="{70A1364E-158D-A04A-B6E6-57F344B7B59B}" dt="2020-01-30T12:21:42.498" v="19" actId="478"/>
          <ac:spMkLst>
            <pc:docMk/>
            <pc:sldMk cId="2922512753" sldId="348"/>
            <ac:spMk id="4" creationId="{A2CA2421-F5D8-6447-86A4-B8E4CC089629}"/>
          </ac:spMkLst>
        </pc:spChg>
        <pc:spChg chg="mod">
          <ac:chgData name="Rodrigo Rivera" userId="1ef23300daa5b37d" providerId="LiveId" clId="{70A1364E-158D-A04A-B6E6-57F344B7B59B}" dt="2020-01-30T12:21:33.100" v="17" actId="20577"/>
          <ac:spMkLst>
            <pc:docMk/>
            <pc:sldMk cId="2922512753" sldId="348"/>
            <ac:spMk id="5" creationId="{071E1A7E-0B49-5949-8150-C30B814692B7}"/>
          </ac:spMkLst>
        </pc:spChg>
        <pc:picChg chg="mod">
          <ac:chgData name="Rodrigo Rivera" userId="1ef23300daa5b37d" providerId="LiveId" clId="{70A1364E-158D-A04A-B6E6-57F344B7B59B}" dt="2020-01-30T12:21:39.563" v="18" actId="14100"/>
          <ac:picMkLst>
            <pc:docMk/>
            <pc:sldMk cId="2922512753" sldId="348"/>
            <ac:picMk id="3" creationId="{7A0C5364-F277-3846-A6A2-56C3AE9FD747}"/>
          </ac:picMkLst>
        </pc:picChg>
      </pc:sldChg>
      <pc:sldChg chg="modSp">
        <pc:chgData name="Rodrigo Rivera" userId="1ef23300daa5b37d" providerId="LiveId" clId="{70A1364E-158D-A04A-B6E6-57F344B7B59B}" dt="2020-01-30T12:07:45.425" v="3" actId="1076"/>
        <pc:sldMkLst>
          <pc:docMk/>
          <pc:sldMk cId="927958783" sldId="349"/>
        </pc:sldMkLst>
        <pc:picChg chg="mod">
          <ac:chgData name="Rodrigo Rivera" userId="1ef23300daa5b37d" providerId="LiveId" clId="{70A1364E-158D-A04A-B6E6-57F344B7B59B}" dt="2020-01-30T12:07:45.425" v="3" actId="1076"/>
          <ac:picMkLst>
            <pc:docMk/>
            <pc:sldMk cId="927958783" sldId="349"/>
            <ac:picMk id="2" creationId="{D8E90AE4-51A1-4345-A3B1-F7D39702ECC7}"/>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10.mp4>
</file>

<file path=ppt/media/media1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7" name="Google Shape;26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77975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506358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497773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198266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67384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4520484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925643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509847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2999313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480813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454925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6976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218989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453696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667719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11267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12785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227574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417503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peaker">
  <p:cSld name="Speaker">
    <p:spTree>
      <p:nvGrpSpPr>
        <p:cNvPr id="1" name="Shape 17"/>
        <p:cNvGrpSpPr/>
        <p:nvPr/>
      </p:nvGrpSpPr>
      <p:grpSpPr>
        <a:xfrm>
          <a:off x="0" y="0"/>
          <a:ext cx="0" cy="0"/>
          <a:chOff x="0" y="0"/>
          <a:chExt cx="0" cy="0"/>
        </a:xfrm>
      </p:grpSpPr>
      <p:sp>
        <p:nvSpPr>
          <p:cNvPr id="18" name="Google Shape;18;p3"/>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9" name="Google Shape;19;p3"/>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0" name="Google Shape;20;p3"/>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pic>
        <p:nvPicPr>
          <p:cNvPr id="23" name="Google Shape;23;p3"/>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24" name="Google Shape;24;p3"/>
          <p:cNvSpPr/>
          <p:nvPr/>
        </p:nvSpPr>
        <p:spPr>
          <a:xfrm>
            <a:off x="10194586" y="-1997414"/>
            <a:ext cx="3994827" cy="3994827"/>
          </a:xfrm>
          <a:prstGeom prst="pie">
            <a:avLst>
              <a:gd name="adj1" fmla="val 5396160"/>
              <a:gd name="adj2" fmla="val 1080906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Cover+partners">
  <p:cSld name="2_Cover+partners">
    <p:bg>
      <p:bgPr>
        <a:solidFill>
          <a:srgbClr val="AAC50B"/>
        </a:solidFill>
        <a:effectLst/>
      </p:bgPr>
    </p:bg>
    <p:spTree>
      <p:nvGrpSpPr>
        <p:cNvPr id="1" name="Shape 65"/>
        <p:cNvGrpSpPr/>
        <p:nvPr/>
      </p:nvGrpSpPr>
      <p:grpSpPr>
        <a:xfrm>
          <a:off x="0" y="0"/>
          <a:ext cx="0" cy="0"/>
          <a:chOff x="0" y="0"/>
          <a:chExt cx="0" cy="0"/>
        </a:xfrm>
      </p:grpSpPr>
      <p:pic>
        <p:nvPicPr>
          <p:cNvPr id="66" name="Google Shape;66;p8"/>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67" name="Google Shape;67;p8"/>
          <p:cNvPicPr preferRelativeResize="0"/>
          <p:nvPr/>
        </p:nvPicPr>
        <p:blipFill rotWithShape="1">
          <a:blip r:embed="rId3">
            <a:alphaModFix/>
          </a:blip>
          <a:srcRect t="50017"/>
          <a:stretch/>
        </p:blipFill>
        <p:spPr>
          <a:xfrm>
            <a:off x="0" y="4133741"/>
            <a:ext cx="12192001" cy="2724260"/>
          </a:xfrm>
          <a:prstGeom prst="rect">
            <a:avLst/>
          </a:prstGeom>
          <a:noFill/>
          <a:ln>
            <a:noFill/>
          </a:ln>
        </p:spPr>
      </p:pic>
      <p:sp>
        <p:nvSpPr>
          <p:cNvPr id="68" name="Google Shape;68;p8"/>
          <p:cNvSpPr txBox="1">
            <a:spLocks noGrp="1"/>
          </p:cNvSpPr>
          <p:nvPr>
            <p:ph type="body" idx="1"/>
          </p:nvPr>
        </p:nvSpPr>
        <p:spPr>
          <a:xfrm>
            <a:off x="1052215" y="635886"/>
            <a:ext cx="7977485" cy="435407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 name="Google Shape;69;p8"/>
          <p:cNvSpPr txBox="1">
            <a:spLocks noGrp="1"/>
          </p:cNvSpPr>
          <p:nvPr>
            <p:ph type="body" idx="2"/>
          </p:nvPr>
        </p:nvSpPr>
        <p:spPr>
          <a:xfrm>
            <a:off x="1052215" y="5595431"/>
            <a:ext cx="2457467" cy="437606"/>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70" name="Google Shape;70;p8"/>
          <p:cNvCxnSpPr/>
          <p:nvPr/>
        </p:nvCxnSpPr>
        <p:spPr>
          <a:xfrm>
            <a:off x="5715001" y="5785757"/>
            <a:ext cx="5600700" cy="0"/>
          </a:xfrm>
          <a:prstGeom prst="straightConnector1">
            <a:avLst/>
          </a:prstGeom>
          <a:noFill/>
          <a:ln w="57150" cap="flat" cmpd="sng">
            <a:solidFill>
              <a:schemeClr val="lt1"/>
            </a:solidFill>
            <a:prstDash val="dash"/>
            <a:miter lim="800000"/>
            <a:headEnd type="none" w="sm" len="sm"/>
            <a:tailEnd type="none" w="sm" len="sm"/>
          </a:ln>
        </p:spPr>
      </p:cxnSp>
      <p:cxnSp>
        <p:nvCxnSpPr>
          <p:cNvPr id="71" name="Google Shape;71;p8"/>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Speaker">
  <p:cSld name="1_Speaker">
    <p:spTree>
      <p:nvGrpSpPr>
        <p:cNvPr id="1" name="Shape 72"/>
        <p:cNvGrpSpPr/>
        <p:nvPr/>
      </p:nvGrpSpPr>
      <p:grpSpPr>
        <a:xfrm>
          <a:off x="0" y="0"/>
          <a:ext cx="0" cy="0"/>
          <a:chOff x="0" y="0"/>
          <a:chExt cx="0" cy="0"/>
        </a:xfrm>
      </p:grpSpPr>
      <p:sp>
        <p:nvSpPr>
          <p:cNvPr id="73" name="Google Shape;73;p9"/>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9"/>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9"/>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6" name="Google Shape;76;p9"/>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Google Shape;77;p9"/>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78" name="Google Shape;78;p9"/>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79" name="Google Shape;79;p9"/>
          <p:cNvSpPr/>
          <p:nvPr/>
        </p:nvSpPr>
        <p:spPr>
          <a:xfrm>
            <a:off x="10194586" y="-1997414"/>
            <a:ext cx="3994827" cy="3994827"/>
          </a:xfrm>
          <a:prstGeom prst="pie">
            <a:avLst>
              <a:gd name="adj1" fmla="val 5396160"/>
              <a:gd name="adj2" fmla="val 10809062"/>
            </a:avLst>
          </a:prstGeom>
          <a:solidFill>
            <a:srgbClr val="AAC50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Speaker: bio">
  <p:cSld name="1_Speaker: bio">
    <p:spTree>
      <p:nvGrpSpPr>
        <p:cNvPr id="1" name="Shape 80"/>
        <p:cNvGrpSpPr/>
        <p:nvPr/>
      </p:nvGrpSpPr>
      <p:grpSpPr>
        <a:xfrm>
          <a:off x="0" y="0"/>
          <a:ext cx="0" cy="0"/>
          <a:chOff x="0" y="0"/>
          <a:chExt cx="0" cy="0"/>
        </a:xfrm>
      </p:grpSpPr>
      <p:sp>
        <p:nvSpPr>
          <p:cNvPr id="81" name="Google Shape;81;p10"/>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 name="Google Shape;82;p10"/>
          <p:cNvSpPr txBox="1">
            <a:spLocks noGrp="1"/>
          </p:cNvSpPr>
          <p:nvPr>
            <p:ph type="body" idx="1"/>
          </p:nvPr>
        </p:nvSpPr>
        <p:spPr>
          <a:xfrm>
            <a:off x="3139624" y="365123"/>
            <a:ext cx="7847862" cy="6051775"/>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0"/>
          <p:cNvSpPr txBox="1">
            <a:spLocks noGrp="1"/>
          </p:cNvSpPr>
          <p:nvPr>
            <p:ph type="body" idx="2"/>
          </p:nvPr>
        </p:nvSpPr>
        <p:spPr>
          <a:xfrm>
            <a:off x="796243" y="2541481"/>
            <a:ext cx="884512"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0"/>
          <p:cNvSpPr txBox="1">
            <a:spLocks noGrp="1"/>
          </p:cNvSpPr>
          <p:nvPr>
            <p:ph type="body" idx="3"/>
          </p:nvPr>
        </p:nvSpPr>
        <p:spPr>
          <a:xfrm>
            <a:off x="796242" y="3493118"/>
            <a:ext cx="2159000"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5" name="Google Shape;85;p10"/>
          <p:cNvSpPr txBox="1"/>
          <p:nvPr/>
        </p:nvSpPr>
        <p:spPr>
          <a:xfrm rot="-5400000">
            <a:off x="8840264" y="2512345"/>
            <a:ext cx="5941050" cy="164660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100" b="1">
                <a:solidFill>
                  <a:srgbClr val="AAC50B"/>
                </a:solidFill>
                <a:latin typeface="Arial"/>
                <a:ea typeface="Arial"/>
                <a:cs typeface="Arial"/>
                <a:sym typeface="Arial"/>
              </a:rPr>
              <a:t>about me</a:t>
            </a:r>
            <a:endParaRPr sz="10100" b="1">
              <a:solidFill>
                <a:srgbClr val="AAC50B"/>
              </a:solidFill>
              <a:latin typeface="Arial"/>
              <a:ea typeface="Arial"/>
              <a:cs typeface="Arial"/>
              <a:sym typeface="Arial"/>
            </a:endParaRPr>
          </a:p>
        </p:txBody>
      </p:sp>
      <p:sp>
        <p:nvSpPr>
          <p:cNvPr id="86" name="Google Shape;86;p10"/>
          <p:cNvSpPr>
            <a:spLocks noGrp="1"/>
          </p:cNvSpPr>
          <p:nvPr>
            <p:ph type="pic" idx="4"/>
          </p:nvPr>
        </p:nvSpPr>
        <p:spPr>
          <a:xfrm>
            <a:off x="796242" y="365122"/>
            <a:ext cx="2060615" cy="206155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10"/>
          <p:cNvSpPr txBox="1">
            <a:spLocks noGrp="1"/>
          </p:cNvSpPr>
          <p:nvPr>
            <p:ph type="body" idx="5"/>
          </p:nvPr>
        </p:nvSpPr>
        <p:spPr>
          <a:xfrm>
            <a:off x="796242" y="2974142"/>
            <a:ext cx="1274488"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8" name="Google Shape;88;p10"/>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ontact: basic">
  <p:cSld name="1_Contact: basic">
    <p:spTree>
      <p:nvGrpSpPr>
        <p:cNvPr id="1" name="Shape 89"/>
        <p:cNvGrpSpPr/>
        <p:nvPr/>
      </p:nvGrpSpPr>
      <p:grpSpPr>
        <a:xfrm>
          <a:off x="0" y="0"/>
          <a:ext cx="0" cy="0"/>
          <a:chOff x="0" y="0"/>
          <a:chExt cx="0" cy="0"/>
        </a:xfrm>
      </p:grpSpPr>
      <p:sp>
        <p:nvSpPr>
          <p:cNvPr id="90" name="Google Shape;90;p11"/>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1"/>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2" name="Google Shape;92;p11"/>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93" name="Google Shape;93;p11"/>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94" name="Google Shape;94;p11"/>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95" name="Google Shape;95;p11"/>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11"/>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97" name="Google Shape;97;p11"/>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Cover+partners">
  <p:cSld name="3_Cover+partners">
    <p:bg>
      <p:bgPr>
        <a:solidFill>
          <a:srgbClr val="AAC50B"/>
        </a:solidFill>
        <a:effectLst/>
      </p:bgPr>
    </p:bg>
    <p:spTree>
      <p:nvGrpSpPr>
        <p:cNvPr id="1" name="Shape 114"/>
        <p:cNvGrpSpPr/>
        <p:nvPr/>
      </p:nvGrpSpPr>
      <p:grpSpPr>
        <a:xfrm>
          <a:off x="0" y="0"/>
          <a:ext cx="0" cy="0"/>
          <a:chOff x="0" y="0"/>
          <a:chExt cx="0" cy="0"/>
        </a:xfrm>
      </p:grpSpPr>
      <p:sp>
        <p:nvSpPr>
          <p:cNvPr id="115" name="Google Shape;115;p13"/>
          <p:cNvSpPr txBox="1"/>
          <p:nvPr/>
        </p:nvSpPr>
        <p:spPr>
          <a:xfrm>
            <a:off x="921748" y="182880"/>
            <a:ext cx="9472204" cy="264687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600" b="1">
                <a:solidFill>
                  <a:schemeClr val="dk1"/>
                </a:solidFill>
                <a:latin typeface="Arial"/>
                <a:ea typeface="Arial"/>
                <a:cs typeface="Arial"/>
                <a:sym typeface="Arial"/>
              </a:rPr>
              <a:t>thx.</a:t>
            </a:r>
            <a:endParaRPr sz="16600" b="1">
              <a:solidFill>
                <a:schemeClr val="dk1"/>
              </a:solidFill>
              <a:latin typeface="Arial"/>
              <a:ea typeface="Arial"/>
              <a:cs typeface="Arial"/>
              <a:sym typeface="Arial"/>
            </a:endParaRPr>
          </a:p>
        </p:txBody>
      </p:sp>
      <p:pic>
        <p:nvPicPr>
          <p:cNvPr id="116" name="Google Shape;116;p13"/>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117" name="Google Shape;117;p13"/>
          <p:cNvPicPr preferRelativeResize="0"/>
          <p:nvPr/>
        </p:nvPicPr>
        <p:blipFill rotWithShape="1">
          <a:blip r:embed="rId3">
            <a:alphaModFix/>
          </a:blip>
          <a:srcRect t="50017"/>
          <a:stretch/>
        </p:blipFill>
        <p:spPr>
          <a:xfrm>
            <a:off x="0" y="4133741"/>
            <a:ext cx="12192001" cy="2724260"/>
          </a:xfrm>
          <a:prstGeom prst="rect">
            <a:avLst/>
          </a:prstGeom>
          <a:noFill/>
          <a:ln>
            <a:noFill/>
          </a:ln>
        </p:spPr>
      </p:pic>
      <p:cxnSp>
        <p:nvCxnSpPr>
          <p:cNvPr id="118" name="Google Shape;118;p13"/>
          <p:cNvCxnSpPr/>
          <p:nvPr/>
        </p:nvCxnSpPr>
        <p:spPr>
          <a:xfrm>
            <a:off x="0" y="5785757"/>
            <a:ext cx="11315701" cy="0"/>
          </a:xfrm>
          <a:prstGeom prst="straightConnector1">
            <a:avLst/>
          </a:prstGeom>
          <a:noFill/>
          <a:ln w="57150" cap="flat" cmpd="sng">
            <a:solidFill>
              <a:schemeClr val="lt1"/>
            </a:solidFill>
            <a:prstDash val="dash"/>
            <a:miter lim="800000"/>
            <a:headEnd type="none" w="sm" len="sm"/>
            <a:tailEnd type="none" w="sm" len="sm"/>
          </a:ln>
        </p:spPr>
      </p:cxnSp>
      <p:cxnSp>
        <p:nvCxnSpPr>
          <p:cNvPr id="119" name="Google Shape;119;p13"/>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 id="2147483657" r:id="rId5"/>
    <p:sldLayoutId id="2147483659"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8.mp4"/><Relationship Id="rId1" Type="http://schemas.microsoft.com/office/2007/relationships/media" Target="../media/media8.mp4"/><Relationship Id="rId5" Type="http://schemas.openxmlformats.org/officeDocument/2006/relationships/image" Target="../media/image14.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9.mp4"/><Relationship Id="rId1" Type="http://schemas.microsoft.com/office/2007/relationships/media" Target="../media/media9.mp4"/><Relationship Id="rId5" Type="http://schemas.openxmlformats.org/officeDocument/2006/relationships/image" Target="../media/image1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0.mp4"/><Relationship Id="rId1" Type="http://schemas.microsoft.com/office/2007/relationships/media" Target="../media/media10.mp4"/><Relationship Id="rId5" Type="http://schemas.openxmlformats.org/officeDocument/2006/relationships/image" Target="../media/image16.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1.mp4"/><Relationship Id="rId1" Type="http://schemas.microsoft.com/office/2007/relationships/media" Target="../media/media11.mp4"/><Relationship Id="rId5" Type="http://schemas.openxmlformats.org/officeDocument/2006/relationships/image" Target="../media/image17.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nlp.seas.harvard.edu/2018/04/03/attention.html" TargetMode="External"/><Relationship Id="rId2" Type="http://schemas.openxmlformats.org/officeDocument/2006/relationships/hyperlink" Target="https://jalammar.github.io/visualizing-neural-machine-translation-mechanics-of-seq2seq-models-with-attention/"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mp4"/><Relationship Id="rId1" Type="http://schemas.microsoft.com/office/2007/relationships/media" Target="../media/media5.mp4"/><Relationship Id="rId5" Type="http://schemas.openxmlformats.org/officeDocument/2006/relationships/image" Target="../media/image10.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7" name="Title 1"/>
          <p:cNvSpPr txBox="1">
            <a:spLocks/>
          </p:cNvSpPr>
          <p:nvPr/>
        </p:nvSpPr>
        <p:spPr>
          <a:xfrm>
            <a:off x="1061122" y="931704"/>
            <a:ext cx="9035645" cy="381589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Working with Sequential Data</a:t>
            </a:r>
            <a:br>
              <a:rPr lang="en-US" sz="4000" dirty="0"/>
            </a:br>
            <a:br>
              <a:rPr lang="en-US" sz="4000" dirty="0"/>
            </a:br>
            <a:r>
              <a:rPr lang="en-US" sz="4000" dirty="0"/>
              <a:t>Attention</a:t>
            </a:r>
          </a:p>
        </p:txBody>
      </p:sp>
      <p:sp>
        <p:nvSpPr>
          <p:cNvPr id="8" name="Content Placeholder 2"/>
          <p:cNvSpPr txBox="1">
            <a:spLocks/>
          </p:cNvSpPr>
          <p:nvPr/>
        </p:nvSpPr>
        <p:spPr>
          <a:xfrm>
            <a:off x="3695967" y="3528403"/>
            <a:ext cx="6400800" cy="1219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r"/>
            <a:r>
              <a:rPr lang="en-US" sz="2000" b="0" dirty="0"/>
              <a:t>Alexey </a:t>
            </a:r>
            <a:r>
              <a:rPr lang="en-US" sz="2000" b="0" dirty="0" err="1"/>
              <a:t>Zaytsev</a:t>
            </a:r>
            <a:endParaRPr lang="en-US" sz="2000" b="0" i="1" dirty="0"/>
          </a:p>
          <a:p>
            <a:pPr algn="r"/>
            <a:r>
              <a:rPr lang="en-US" sz="2000" b="0" dirty="0"/>
              <a:t>Rodrigo Rivera</a:t>
            </a:r>
            <a:endParaRPr lang="en-US" dirty="0"/>
          </a:p>
        </p:txBody>
      </p:sp>
      <p:sp>
        <p:nvSpPr>
          <p:cNvPr id="9" name="Subtitle 1"/>
          <p:cNvSpPr txBox="1">
            <a:spLocks/>
          </p:cNvSpPr>
          <p:nvPr/>
        </p:nvSpPr>
        <p:spPr>
          <a:xfrm>
            <a:off x="3204795" y="5938164"/>
            <a:ext cx="6400800" cy="340032"/>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ts val="800"/>
              </a:spcBef>
              <a:buFont typeface="Arial" pitchFamily="34" charset="0"/>
              <a:buNone/>
              <a:defRPr sz="3200" b="0" kern="1200">
                <a:solidFill>
                  <a:srgbClr val="595959"/>
                </a:solidFill>
                <a:latin typeface="Arial Unicode MS"/>
                <a:ea typeface="+mn-ea"/>
                <a:cs typeface="Arial Unicode MS"/>
              </a:defRPr>
            </a:lvl1pPr>
            <a:lvl2pPr marL="4572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2pPr>
            <a:lvl3pPr marL="9144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3pPr>
            <a:lvl4pPr marL="13716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4pPr>
            <a:lvl5pPr marL="18288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5pPr>
            <a:lvl6pPr marL="22860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6pPr>
            <a:lvl7pPr marL="27432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7pPr>
            <a:lvl8pPr marL="32004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8pPr>
            <a:lvl9pPr marL="36576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9pPr>
          </a:lstStyle>
          <a:p>
            <a:r>
              <a:rPr lang="en-US" dirty="0"/>
              <a:t>January, 2020</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8.mp4" descr="seq2seq_8.mp4">
            <a:hlinkClick r:id="" action="ppaction://media"/>
            <a:extLst>
              <a:ext uri="{FF2B5EF4-FFF2-40B4-BE49-F238E27FC236}">
                <a16:creationId xmlns:a16="http://schemas.microsoft.com/office/drawing/2014/main" id="{3CF27C34-F5C9-F54E-9A07-477CE1F50ED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25621" y="3352824"/>
            <a:ext cx="7925303" cy="3396116"/>
          </a:xfrm>
          <a:prstGeom prst="rect">
            <a:avLst/>
          </a:prstGeom>
        </p:spPr>
      </p:pic>
      <p:sp>
        <p:nvSpPr>
          <p:cNvPr id="3" name="Rectangle 2">
            <a:extLst>
              <a:ext uri="{FF2B5EF4-FFF2-40B4-BE49-F238E27FC236}">
                <a16:creationId xmlns:a16="http://schemas.microsoft.com/office/drawing/2014/main" id="{16FD50E6-C76E-C64B-A2D3-1CD46DE6F6E3}"/>
              </a:ext>
            </a:extLst>
          </p:cNvPr>
          <p:cNvSpPr/>
          <p:nvPr/>
        </p:nvSpPr>
        <p:spPr>
          <a:xfrm>
            <a:off x="640580" y="1413831"/>
            <a:ext cx="9901914" cy="193899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Each pulse for the encoder or decoder is that RNN processing its inputs and generating an output for that time step.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Since the encoder and decoder are both RNNs, each time step one of the RNNs does some processing, it updates its hidden state based on its inputs and previous inputs it has seen.</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Notice how the last hidden state of the encoder is actually the context we pass along to the decoder.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721742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91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9.mp4" descr="seq2seq_9.mp4">
            <a:hlinkClick r:id="" action="ppaction://media"/>
            <a:extLst>
              <a:ext uri="{FF2B5EF4-FFF2-40B4-BE49-F238E27FC236}">
                <a16:creationId xmlns:a16="http://schemas.microsoft.com/office/drawing/2014/main" id="{722D2696-2929-FA42-8A51-9640A4EE8D9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8265" y="2699798"/>
            <a:ext cx="8538882" cy="3771340"/>
          </a:xfrm>
          <a:prstGeom prst="rect">
            <a:avLst/>
          </a:prstGeom>
        </p:spPr>
      </p:pic>
      <p:sp>
        <p:nvSpPr>
          <p:cNvPr id="3" name="Rectangle 2">
            <a:extLst>
              <a:ext uri="{FF2B5EF4-FFF2-40B4-BE49-F238E27FC236}">
                <a16:creationId xmlns:a16="http://schemas.microsoft.com/office/drawing/2014/main" id="{DB2670F0-0D8E-EB46-A116-63FC6AD7441E}"/>
              </a:ext>
            </a:extLst>
          </p:cNvPr>
          <p:cNvSpPr/>
          <p:nvPr/>
        </p:nvSpPr>
        <p:spPr>
          <a:xfrm>
            <a:off x="715495" y="1214023"/>
            <a:ext cx="9861651"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decoder also maintains hidden states that it passes from one time step to the next.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Another way to visualize a sequence-to-sequence model is with a so-called “unrolled” view where instead of showing the one decoder, we show a copy of it for each time step.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way we can look at the inputs and outputs of each time step.</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56965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3" name="Picture 2" descr="A screenshot of a cell phone&#10;&#10;Description automatically generated">
            <a:extLst>
              <a:ext uri="{FF2B5EF4-FFF2-40B4-BE49-F238E27FC236}">
                <a16:creationId xmlns:a16="http://schemas.microsoft.com/office/drawing/2014/main" id="{9C5B7D6B-86DE-264A-BC54-D0AA1DA47B50}"/>
              </a:ext>
            </a:extLst>
          </p:cNvPr>
          <p:cNvPicPr>
            <a:picLocks noChangeAspect="1"/>
          </p:cNvPicPr>
          <p:nvPr/>
        </p:nvPicPr>
        <p:blipFill>
          <a:blip r:embed="rId3"/>
          <a:stretch>
            <a:fillRect/>
          </a:stretch>
        </p:blipFill>
        <p:spPr>
          <a:xfrm>
            <a:off x="1797424" y="3669097"/>
            <a:ext cx="7910792" cy="2175468"/>
          </a:xfrm>
          <a:prstGeom prst="rect">
            <a:avLst/>
          </a:prstGeom>
        </p:spPr>
      </p:pic>
      <p:sp>
        <p:nvSpPr>
          <p:cNvPr id="5" name="Rectangle 4">
            <a:extLst>
              <a:ext uri="{FF2B5EF4-FFF2-40B4-BE49-F238E27FC236}">
                <a16:creationId xmlns:a16="http://schemas.microsoft.com/office/drawing/2014/main" id="{6D2026B4-E4D7-6C41-BA00-37141B89FB50}"/>
              </a:ext>
            </a:extLst>
          </p:cNvPr>
          <p:cNvSpPr/>
          <p:nvPr/>
        </p:nvSpPr>
        <p:spPr>
          <a:xfrm>
            <a:off x="715496" y="1422328"/>
            <a:ext cx="9679080" cy="224676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context vector turned out to be a bottleneck for these types of models.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made it challenging for the models to deal with long sentences.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 solution was proposed in </a:t>
            </a:r>
            <a:r>
              <a:rPr lang="en-GB" sz="2000" dirty="0" err="1">
                <a:latin typeface="Calibri" panose="020F0502020204030204" pitchFamily="34" charset="0"/>
                <a:cs typeface="Calibri" panose="020F0502020204030204" pitchFamily="34" charset="0"/>
              </a:rPr>
              <a:t>Bahdanau</a:t>
            </a:r>
            <a:r>
              <a:rPr lang="en-GB" sz="2000" dirty="0">
                <a:latin typeface="Calibri" panose="020F0502020204030204" pitchFamily="34" charset="0"/>
                <a:cs typeface="Calibri" panose="020F0502020204030204" pitchFamily="34" charset="0"/>
              </a:rPr>
              <a:t> et al., 2014 and Luong et al., 2015.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These papers introduced and refined a technique called “Attention”, which highly improved the quality of machine translation systems.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Attention allows the model to focus on the relevant parts of the input sequence as needed.</a:t>
            </a:r>
          </a:p>
        </p:txBody>
      </p:sp>
    </p:spTree>
    <p:extLst>
      <p:ext uri="{BB962C8B-B14F-4D97-AF65-F5344CB8AC3E}">
        <p14:creationId xmlns:p14="http://schemas.microsoft.com/office/powerpoint/2010/main" val="18312108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3" name="Picture 2" descr="A screenshot of a cell phone&#10;&#10;Description automatically generated">
            <a:extLst>
              <a:ext uri="{FF2B5EF4-FFF2-40B4-BE49-F238E27FC236}">
                <a16:creationId xmlns:a16="http://schemas.microsoft.com/office/drawing/2014/main" id="{9C5B7D6B-86DE-264A-BC54-D0AA1DA47B50}"/>
              </a:ext>
            </a:extLst>
          </p:cNvPr>
          <p:cNvPicPr>
            <a:picLocks noChangeAspect="1"/>
          </p:cNvPicPr>
          <p:nvPr/>
        </p:nvPicPr>
        <p:blipFill>
          <a:blip r:embed="rId3"/>
          <a:stretch>
            <a:fillRect/>
          </a:stretch>
        </p:blipFill>
        <p:spPr>
          <a:xfrm>
            <a:off x="1797424" y="3669097"/>
            <a:ext cx="7910792" cy="2175468"/>
          </a:xfrm>
          <a:prstGeom prst="rect">
            <a:avLst/>
          </a:prstGeom>
        </p:spPr>
      </p:pic>
      <p:sp>
        <p:nvSpPr>
          <p:cNvPr id="8" name="Rectangle 7">
            <a:extLst>
              <a:ext uri="{FF2B5EF4-FFF2-40B4-BE49-F238E27FC236}">
                <a16:creationId xmlns:a16="http://schemas.microsoft.com/office/drawing/2014/main" id="{59CEEB9B-734E-2145-A146-FE7A48B598A2}"/>
              </a:ext>
            </a:extLst>
          </p:cNvPr>
          <p:cNvSpPr/>
          <p:nvPr/>
        </p:nvSpPr>
        <p:spPr>
          <a:xfrm>
            <a:off x="640579" y="1301509"/>
            <a:ext cx="9579185"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At time step 7, the attention mechanism enables the decoder to focus on the word "</a:t>
            </a:r>
            <a:r>
              <a:rPr lang="en-GB" sz="2000" dirty="0" err="1">
                <a:latin typeface="Calibri" panose="020F0502020204030204" pitchFamily="34" charset="0"/>
                <a:cs typeface="Calibri" panose="020F0502020204030204" pitchFamily="34" charset="0"/>
              </a:rPr>
              <a:t>étudiant</a:t>
            </a:r>
            <a:r>
              <a:rPr lang="en-GB" sz="2000" dirty="0">
                <a:latin typeface="Calibri" panose="020F0502020204030204" pitchFamily="34" charset="0"/>
                <a:cs typeface="Calibri" panose="020F0502020204030204" pitchFamily="34" charset="0"/>
              </a:rPr>
              <a:t>" ("student" in </a:t>
            </a:r>
            <a:r>
              <a:rPr lang="en-GB" sz="2000" dirty="0" err="1">
                <a:latin typeface="Calibri" panose="020F0502020204030204" pitchFamily="34" charset="0"/>
                <a:cs typeface="Calibri" panose="020F0502020204030204" pitchFamily="34" charset="0"/>
              </a:rPr>
              <a:t>french</a:t>
            </a:r>
            <a:r>
              <a:rPr lang="en-GB" sz="2000" dirty="0">
                <a:latin typeface="Calibri" panose="020F0502020204030204" pitchFamily="34" charset="0"/>
                <a:cs typeface="Calibri" panose="020F0502020204030204" pitchFamily="34" charset="0"/>
              </a:rPr>
              <a:t>) before it generates the English translation.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ability to amplify the signal from the relevant part of the input sequence makes attention models produce better results than models without attention.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22544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11.mp4" descr="seq2seq_11.mp4">
            <a:hlinkClick r:id="" action="ppaction://media"/>
            <a:extLst>
              <a:ext uri="{FF2B5EF4-FFF2-40B4-BE49-F238E27FC236}">
                <a16:creationId xmlns:a16="http://schemas.microsoft.com/office/drawing/2014/main" id="{66550060-B706-9346-BEAF-3483BF80819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43953" y="2793199"/>
            <a:ext cx="8821271" cy="3866198"/>
          </a:xfrm>
          <a:prstGeom prst="rect">
            <a:avLst/>
          </a:prstGeom>
        </p:spPr>
      </p:pic>
      <p:sp>
        <p:nvSpPr>
          <p:cNvPr id="5" name="Rectangle 4">
            <a:extLst>
              <a:ext uri="{FF2B5EF4-FFF2-40B4-BE49-F238E27FC236}">
                <a16:creationId xmlns:a16="http://schemas.microsoft.com/office/drawing/2014/main" id="{70673379-ADE5-184E-9CB6-78D64511F3DD}"/>
              </a:ext>
            </a:extLst>
          </p:cNvPr>
          <p:cNvSpPr/>
          <p:nvPr/>
        </p:nvSpPr>
        <p:spPr>
          <a:xfrm>
            <a:off x="715495" y="1381070"/>
            <a:ext cx="9926171"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An attention model differs from a classic sequence-to-sequence model in two main ways:</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First, the encoder passes a lot more data to the decoder. Instead of passing the last hidden state of the encoding stage, the encoder passes all the hidden states to the decoder: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48393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4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sp>
        <p:nvSpPr>
          <p:cNvPr id="3" name="Rectangle 2">
            <a:extLst>
              <a:ext uri="{FF2B5EF4-FFF2-40B4-BE49-F238E27FC236}">
                <a16:creationId xmlns:a16="http://schemas.microsoft.com/office/drawing/2014/main" id="{47354431-838D-3842-858A-EC7425710427}"/>
              </a:ext>
            </a:extLst>
          </p:cNvPr>
          <p:cNvSpPr/>
          <p:nvPr/>
        </p:nvSpPr>
        <p:spPr>
          <a:xfrm>
            <a:off x="640580" y="1370730"/>
            <a:ext cx="9753996" cy="3170099"/>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Second, an attention decoder does an extra step before producing its output.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In order to focus on the parts of the input that are relevant to this decoding time step, the decoder does the following:</a:t>
            </a:r>
          </a:p>
          <a:p>
            <a:endParaRPr lang="en-GB" sz="2000" dirty="0">
              <a:latin typeface="Calibri" panose="020F0502020204030204" pitchFamily="34" charset="0"/>
              <a:cs typeface="Calibri" panose="020F0502020204030204" pitchFamily="34" charset="0"/>
            </a:endParaRPr>
          </a:p>
          <a:p>
            <a:pPr marL="457200" indent="-457200">
              <a:buFont typeface="+mj-lt"/>
              <a:buAutoNum type="arabicPeriod"/>
            </a:pPr>
            <a:r>
              <a:rPr lang="en-GB" sz="2000" dirty="0">
                <a:latin typeface="Calibri" panose="020F0502020204030204" pitchFamily="34" charset="0"/>
                <a:cs typeface="Calibri" panose="020F0502020204030204" pitchFamily="34" charset="0"/>
              </a:rPr>
              <a:t>Look at the set of encoder hidden states it received, each encoder hidden states is most associated with a certain word in the input sentence</a:t>
            </a:r>
          </a:p>
          <a:p>
            <a:pPr marL="457200" indent="-457200">
              <a:buFont typeface="+mj-lt"/>
              <a:buAutoNum type="arabicPeriod"/>
            </a:pPr>
            <a:r>
              <a:rPr lang="en-GB" sz="2000" dirty="0">
                <a:latin typeface="Calibri" panose="020F0502020204030204" pitchFamily="34" charset="0"/>
                <a:cs typeface="Calibri" panose="020F0502020204030204" pitchFamily="34" charset="0"/>
              </a:rPr>
              <a:t>Give each hidden states a score (ignore how the scoring is done for now)</a:t>
            </a:r>
          </a:p>
          <a:p>
            <a:pPr marL="457200" indent="-457200">
              <a:buFont typeface="+mj-lt"/>
              <a:buAutoNum type="arabicPeriod"/>
            </a:pPr>
            <a:r>
              <a:rPr lang="en-GB" sz="2000" dirty="0">
                <a:latin typeface="Calibri" panose="020F0502020204030204" pitchFamily="34" charset="0"/>
                <a:cs typeface="Calibri" panose="020F0502020204030204" pitchFamily="34" charset="0"/>
              </a:rPr>
              <a:t>Multiply each hidden states by its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score</a:t>
            </a:r>
          </a:p>
          <a:p>
            <a:pPr marL="457200" indent="-457200">
              <a:buFont typeface="+mj-lt"/>
              <a:buAutoNum type="arabicPeriod"/>
            </a:pPr>
            <a:r>
              <a:rPr lang="en-GB" sz="2000" dirty="0">
                <a:latin typeface="Calibri" panose="020F0502020204030204" pitchFamily="34" charset="0"/>
                <a:cs typeface="Calibri" panose="020F0502020204030204" pitchFamily="34" charset="0"/>
              </a:rPr>
              <a:t>Amplify hidden states with high scores</a:t>
            </a:r>
          </a:p>
          <a:p>
            <a:pPr marL="457200" indent="-457200">
              <a:buFont typeface="+mj-lt"/>
              <a:buAutoNum type="arabicPeriod"/>
            </a:pPr>
            <a:r>
              <a:rPr lang="en-GB" sz="2000" dirty="0">
                <a:latin typeface="Calibri" panose="020F0502020204030204" pitchFamily="34" charset="0"/>
                <a:cs typeface="Calibri" panose="020F0502020204030204" pitchFamily="34" charset="0"/>
              </a:rPr>
              <a:t>Drown out hidden states with low scores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813990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12.mp4" descr="seq2seq_12.mp4">
            <a:hlinkClick r:id="" action="ppaction://media"/>
            <a:extLst>
              <a:ext uri="{FF2B5EF4-FFF2-40B4-BE49-F238E27FC236}">
                <a16:creationId xmlns:a16="http://schemas.microsoft.com/office/drawing/2014/main" id="{8005244D-E543-C049-895B-1952F50647F3}"/>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40579" y="1264024"/>
            <a:ext cx="9898825" cy="5396665"/>
          </a:xfrm>
          <a:prstGeom prst="rect">
            <a:avLst/>
          </a:prstGeom>
        </p:spPr>
      </p:pic>
    </p:spTree>
    <p:extLst>
      <p:ext uri="{BB962C8B-B14F-4D97-AF65-F5344CB8AC3E}">
        <p14:creationId xmlns:p14="http://schemas.microsoft.com/office/powerpoint/2010/main" val="21306119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sp>
        <p:nvSpPr>
          <p:cNvPr id="7" name="Rectangle 6">
            <a:extLst>
              <a:ext uri="{FF2B5EF4-FFF2-40B4-BE49-F238E27FC236}">
                <a16:creationId xmlns:a16="http://schemas.microsoft.com/office/drawing/2014/main" id="{4F7B5DAF-3B2F-984B-A648-223A148C52DF}"/>
              </a:ext>
            </a:extLst>
          </p:cNvPr>
          <p:cNvSpPr/>
          <p:nvPr/>
        </p:nvSpPr>
        <p:spPr>
          <a:xfrm>
            <a:off x="715495" y="1343554"/>
            <a:ext cx="9926171" cy="5016758"/>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scoring exercise is done at each time step on the decoder side.</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How the attention process works:</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457200" indent="-457200">
              <a:buFont typeface="+mj-lt"/>
              <a:buAutoNum type="arabicPeriod"/>
            </a:pPr>
            <a:r>
              <a:rPr lang="en-GB" sz="2000" dirty="0">
                <a:latin typeface="Calibri" panose="020F0502020204030204" pitchFamily="34" charset="0"/>
                <a:cs typeface="Calibri" panose="020F0502020204030204" pitchFamily="34" charset="0"/>
              </a:rPr>
              <a:t>The attention decoder RNN takes in the embedding of the &lt;END&gt; token, and an initial decoder hidden state.</a:t>
            </a:r>
          </a:p>
          <a:p>
            <a:pPr marL="457200" indent="-457200">
              <a:buFont typeface="+mj-lt"/>
              <a:buAutoNum type="arabicPeriod"/>
            </a:pPr>
            <a:r>
              <a:rPr lang="en-GB" sz="2000" dirty="0">
                <a:latin typeface="Calibri" panose="020F0502020204030204" pitchFamily="34" charset="0"/>
                <a:cs typeface="Calibri" panose="020F0502020204030204" pitchFamily="34" charset="0"/>
              </a:rPr>
              <a:t>The RNN processes its inputs, producing an output and a new hidden state vector (h4)</a:t>
            </a:r>
          </a:p>
          <a:p>
            <a:pPr marL="457200" indent="-457200">
              <a:buFont typeface="+mj-lt"/>
              <a:buAutoNum type="arabicPeriod"/>
            </a:pPr>
            <a:r>
              <a:rPr lang="en-GB" sz="2000" dirty="0">
                <a:latin typeface="Calibri" panose="020F0502020204030204" pitchFamily="34" charset="0"/>
                <a:cs typeface="Calibri" panose="020F0502020204030204" pitchFamily="34" charset="0"/>
              </a:rPr>
              <a:t>The output is discarded.</a:t>
            </a:r>
          </a:p>
          <a:p>
            <a:pPr marL="457200" indent="-457200">
              <a:buFont typeface="+mj-lt"/>
              <a:buAutoNum type="arabicPeriod"/>
            </a:pPr>
            <a:r>
              <a:rPr lang="en-GB" sz="2000" dirty="0">
                <a:latin typeface="Calibri" panose="020F0502020204030204" pitchFamily="34" charset="0"/>
                <a:cs typeface="Calibri" panose="020F0502020204030204" pitchFamily="34" charset="0"/>
              </a:rPr>
              <a:t>Attention Step: Use the encoder hidden states and the h4 vector to calculate a context vector (C4) for this time step.</a:t>
            </a:r>
          </a:p>
          <a:p>
            <a:pPr marL="457200" indent="-457200">
              <a:buFont typeface="+mj-lt"/>
              <a:buAutoNum type="arabicPeriod"/>
            </a:pPr>
            <a:r>
              <a:rPr lang="en-GB" sz="2000" dirty="0">
                <a:latin typeface="Calibri" panose="020F0502020204030204" pitchFamily="34" charset="0"/>
                <a:cs typeface="Calibri" panose="020F0502020204030204" pitchFamily="34" charset="0"/>
              </a:rPr>
              <a:t>Concatenate h4 and C4 into one vector.</a:t>
            </a:r>
          </a:p>
          <a:p>
            <a:pPr marL="457200" indent="-457200">
              <a:buFont typeface="+mj-lt"/>
              <a:buAutoNum type="arabicPeriod"/>
            </a:pPr>
            <a:r>
              <a:rPr lang="en-GB" sz="2000" dirty="0">
                <a:latin typeface="Calibri" panose="020F0502020204030204" pitchFamily="34" charset="0"/>
                <a:cs typeface="Calibri" panose="020F0502020204030204" pitchFamily="34" charset="0"/>
              </a:rPr>
              <a:t>Pass this vector through a feedforward neural network (one trained jointly with the model).</a:t>
            </a:r>
          </a:p>
          <a:p>
            <a:pPr marL="457200" indent="-457200">
              <a:buFont typeface="+mj-lt"/>
              <a:buAutoNum type="arabicPeriod"/>
            </a:pPr>
            <a:r>
              <a:rPr lang="en-GB" sz="2000" dirty="0">
                <a:latin typeface="Calibri" panose="020F0502020204030204" pitchFamily="34" charset="0"/>
                <a:cs typeface="Calibri" panose="020F0502020204030204" pitchFamily="34" charset="0"/>
              </a:rPr>
              <a:t>The output of the feedforward neural networks indicates the output word of this time step.</a:t>
            </a:r>
          </a:p>
          <a:p>
            <a:pPr marL="457200" indent="-457200">
              <a:buFont typeface="+mj-lt"/>
              <a:buAutoNum type="arabicPeriod"/>
            </a:pPr>
            <a:r>
              <a:rPr lang="en-GB" sz="2000" dirty="0">
                <a:latin typeface="Calibri" panose="020F0502020204030204" pitchFamily="34" charset="0"/>
                <a:cs typeface="Calibri" panose="020F0502020204030204" pitchFamily="34" charset="0"/>
              </a:rPr>
              <a:t>Repeat for the next time steps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908380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13.mp4" descr="seq2seq_13.mp4">
            <a:hlinkClick r:id="" action="ppaction://media"/>
            <a:extLst>
              <a:ext uri="{FF2B5EF4-FFF2-40B4-BE49-F238E27FC236}">
                <a16:creationId xmlns:a16="http://schemas.microsoft.com/office/drawing/2014/main" id="{193E616D-C482-2C43-9E11-3C93D51AD4E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970351" y="1116106"/>
            <a:ext cx="10021975" cy="5518611"/>
          </a:xfrm>
          <a:prstGeom prst="rect">
            <a:avLst/>
          </a:prstGeom>
        </p:spPr>
      </p:pic>
    </p:spTree>
    <p:extLst>
      <p:ext uri="{BB962C8B-B14F-4D97-AF65-F5344CB8AC3E}">
        <p14:creationId xmlns:p14="http://schemas.microsoft.com/office/powerpoint/2010/main" val="1927908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0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Attention</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14.mp4" descr="seq2seq_14.mp4">
            <a:hlinkClick r:id="" action="ppaction://media"/>
            <a:extLst>
              <a:ext uri="{FF2B5EF4-FFF2-40B4-BE49-F238E27FC236}">
                <a16:creationId xmlns:a16="http://schemas.microsoft.com/office/drawing/2014/main" id="{66BA5F03-AF61-1D4A-AAF6-DB89A68865E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13059" y="2452791"/>
            <a:ext cx="8328608" cy="3622077"/>
          </a:xfrm>
          <a:prstGeom prst="rect">
            <a:avLst/>
          </a:prstGeom>
        </p:spPr>
      </p:pic>
      <p:sp>
        <p:nvSpPr>
          <p:cNvPr id="3" name="Rectangle 2">
            <a:extLst>
              <a:ext uri="{FF2B5EF4-FFF2-40B4-BE49-F238E27FC236}">
                <a16:creationId xmlns:a16="http://schemas.microsoft.com/office/drawing/2014/main" id="{D79123C6-BF66-7D48-97F3-0103551E96DA}"/>
              </a:ext>
            </a:extLst>
          </p:cNvPr>
          <p:cNvSpPr/>
          <p:nvPr/>
        </p:nvSpPr>
        <p:spPr>
          <a:xfrm>
            <a:off x="640579" y="1497963"/>
            <a:ext cx="10001087"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Another way to look at which part of the input sentence we’re paying attention to at each decoding step:</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036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3">
            <a:extLst>
              <a:ext uri="{FF2B5EF4-FFF2-40B4-BE49-F238E27FC236}">
                <a16:creationId xmlns:a16="http://schemas.microsoft.com/office/drawing/2014/main" id="{80D4A925-2A0F-D442-BF99-639C56C84123}"/>
              </a:ext>
            </a:extLst>
          </p:cNvPr>
          <p:cNvSpPr/>
          <p:nvPr/>
        </p:nvSpPr>
        <p:spPr>
          <a:xfrm>
            <a:off x="640580" y="1578748"/>
            <a:ext cx="9964270" cy="1631216"/>
          </a:xfrm>
          <a:prstGeom prst="rect">
            <a:avLst/>
          </a:prstGeom>
        </p:spPr>
        <p:txBody>
          <a:bodyPr wrap="square">
            <a:spAutoFit/>
          </a:bodyPr>
          <a:lstStyle/>
          <a:p>
            <a:pPr marL="285750" indent="-285750" fontAlgn="base">
              <a:buFont typeface="Arial" panose="020B0604020202020204" pitchFamily="34" charset="0"/>
              <a:buChar char="•"/>
            </a:pPr>
            <a:r>
              <a:rPr lang="en-GB" sz="2000" dirty="0">
                <a:solidFill>
                  <a:srgbClr val="222222"/>
                </a:solidFill>
                <a:latin typeface="Calibri" panose="020F0502020204030204" pitchFamily="34" charset="0"/>
                <a:cs typeface="Calibri" panose="020F0502020204030204" pitchFamily="34" charset="0"/>
              </a:rPr>
              <a:t>Sequence-to-sequence models are deep learning models that have achieved a lot of success in tasks like machine translation, text summarization, and image captioning. </a:t>
            </a:r>
          </a:p>
          <a:p>
            <a:pPr marL="285750" indent="-285750" fontAlgn="base">
              <a:buFont typeface="Arial" panose="020B0604020202020204" pitchFamily="34" charset="0"/>
              <a:buChar char="•"/>
            </a:pPr>
            <a:r>
              <a:rPr lang="en-GB" sz="2000" dirty="0">
                <a:solidFill>
                  <a:srgbClr val="222222"/>
                </a:solidFill>
                <a:latin typeface="Calibri" panose="020F0502020204030204" pitchFamily="34" charset="0"/>
                <a:cs typeface="Calibri" panose="020F0502020204030204" pitchFamily="34" charset="0"/>
              </a:rPr>
              <a:t>Google Translate started using such a model in production in late 2016. </a:t>
            </a:r>
          </a:p>
          <a:p>
            <a:pPr marL="285750" indent="-285750" fontAlgn="base">
              <a:buFont typeface="Arial" panose="020B0604020202020204" pitchFamily="34" charset="0"/>
              <a:buChar char="•"/>
            </a:pPr>
            <a:r>
              <a:rPr lang="en-GB" sz="2000" dirty="0">
                <a:solidFill>
                  <a:srgbClr val="222222"/>
                </a:solidFill>
                <a:latin typeface="Calibri" panose="020F0502020204030204" pitchFamily="34" charset="0"/>
                <a:cs typeface="Calibri" panose="020F0502020204030204" pitchFamily="34" charset="0"/>
              </a:rPr>
              <a:t>These models are explained in the two pioneering papers (</a:t>
            </a:r>
            <a:r>
              <a:rPr lang="en-GB" sz="2000" dirty="0" err="1">
                <a:solidFill>
                  <a:srgbClr val="222222"/>
                </a:solidFill>
                <a:latin typeface="Calibri" panose="020F0502020204030204" pitchFamily="34" charset="0"/>
                <a:cs typeface="Calibri" panose="020F0502020204030204" pitchFamily="34" charset="0"/>
              </a:rPr>
              <a:t>Sutskever</a:t>
            </a:r>
            <a:r>
              <a:rPr lang="en-GB" sz="2000" dirty="0">
                <a:solidFill>
                  <a:srgbClr val="222222"/>
                </a:solidFill>
                <a:latin typeface="Calibri" panose="020F0502020204030204" pitchFamily="34" charset="0"/>
                <a:cs typeface="Calibri" panose="020F0502020204030204" pitchFamily="34" charset="0"/>
              </a:rPr>
              <a:t> et al., 2014, Cho et al., 2014).</a:t>
            </a:r>
          </a:p>
        </p:txBody>
      </p:sp>
      <p:sp>
        <p:nvSpPr>
          <p:cNvPr id="5" name="Rectangle 4">
            <a:extLst>
              <a:ext uri="{FF2B5EF4-FFF2-40B4-BE49-F238E27FC236}">
                <a16:creationId xmlns:a16="http://schemas.microsoft.com/office/drawing/2014/main" id="{A52B5091-CBCB-0A4B-B3FA-D8D0F35933E0}"/>
              </a:ext>
            </a:extLst>
          </p:cNvPr>
          <p:cNvSpPr/>
          <p:nvPr/>
        </p:nvSpPr>
        <p:spPr>
          <a:xfrm>
            <a:off x="1344706" y="4032518"/>
            <a:ext cx="9260144" cy="1477328"/>
          </a:xfrm>
          <a:prstGeom prst="rect">
            <a:avLst/>
          </a:prstGeom>
        </p:spPr>
        <p:txBody>
          <a:bodyPr wrap="square">
            <a:spAutoFit/>
          </a:bodyPr>
          <a:lstStyle/>
          <a:p>
            <a:pPr algn="ctr" fontAlgn="base"/>
            <a:r>
              <a:rPr lang="en-GB" sz="3000" dirty="0">
                <a:solidFill>
                  <a:srgbClr val="222222"/>
                </a:solidFill>
                <a:latin typeface="Calibri" panose="020F0502020204030204" pitchFamily="34" charset="0"/>
                <a:cs typeface="Calibri" panose="020F0502020204030204" pitchFamily="34" charset="0"/>
              </a:rPr>
              <a:t>A sequence-to-sequence model is a model that takes a sequence of items and outputs another sequence of items. </a:t>
            </a:r>
          </a:p>
        </p:txBody>
      </p:sp>
    </p:spTree>
    <p:extLst>
      <p:ext uri="{BB962C8B-B14F-4D97-AF65-F5344CB8AC3E}">
        <p14:creationId xmlns:p14="http://schemas.microsoft.com/office/powerpoint/2010/main" val="3013042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a:t>Attention</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7A0C5364-F277-3846-A6A2-56C3AE9FD747}"/>
              </a:ext>
            </a:extLst>
          </p:cNvPr>
          <p:cNvPicPr>
            <a:picLocks noChangeAspect="1"/>
          </p:cNvPicPr>
          <p:nvPr/>
        </p:nvPicPr>
        <p:blipFill>
          <a:blip r:embed="rId3"/>
          <a:stretch>
            <a:fillRect/>
          </a:stretch>
        </p:blipFill>
        <p:spPr>
          <a:xfrm>
            <a:off x="3795179" y="2978866"/>
            <a:ext cx="3708279" cy="3778467"/>
          </a:xfrm>
          <a:prstGeom prst="rect">
            <a:avLst/>
          </a:prstGeom>
        </p:spPr>
      </p:pic>
      <p:sp>
        <p:nvSpPr>
          <p:cNvPr id="5" name="Rectangle 4">
            <a:extLst>
              <a:ext uri="{FF2B5EF4-FFF2-40B4-BE49-F238E27FC236}">
                <a16:creationId xmlns:a16="http://schemas.microsoft.com/office/drawing/2014/main" id="{071E1A7E-0B49-5949-8150-C30B814692B7}"/>
              </a:ext>
            </a:extLst>
          </p:cNvPr>
          <p:cNvSpPr/>
          <p:nvPr/>
        </p:nvSpPr>
        <p:spPr>
          <a:xfrm>
            <a:off x="640580" y="1297819"/>
            <a:ext cx="9834679"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model is not mindless aligning the first word at the output with the first word from the input.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learned from the training phase how to align words in that language pair (French and English in the example).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An example for how precise this mechanism can be:</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922512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a:extLst>
              <a:ext uri="{FF2B5EF4-FFF2-40B4-BE49-F238E27FC236}">
                <a16:creationId xmlns:a16="http://schemas.microsoft.com/office/drawing/2014/main" id="{5DDD6BAC-90F1-E944-BDB0-3D80C09CBF5E}"/>
              </a:ext>
            </a:extLst>
          </p:cNvPr>
          <p:cNvSpPr>
            <a:spLocks noGrp="1"/>
          </p:cNvSpPr>
          <p:nvPr>
            <p:ph type="body" idx="1"/>
          </p:nvPr>
        </p:nvSpPr>
        <p:spPr>
          <a:xfrm>
            <a:off x="780752" y="894775"/>
            <a:ext cx="7977485" cy="4354074"/>
          </a:xfrm>
        </p:spPr>
        <p:txBody>
          <a:bodyPr/>
          <a:lstStyle/>
          <a:p>
            <a:r>
              <a:rPr lang="en-US" dirty="0"/>
              <a:t>Questions?</a:t>
            </a:r>
            <a:endParaRPr lang="ru-RU" dirty="0"/>
          </a:p>
        </p:txBody>
      </p:sp>
    </p:spTree>
    <p:extLst>
      <p:ext uri="{BB962C8B-B14F-4D97-AF65-F5344CB8AC3E}">
        <p14:creationId xmlns:p14="http://schemas.microsoft.com/office/powerpoint/2010/main" val="23629723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A05444-1A27-4C49-B4F9-BDFE0B65F71E}"/>
              </a:ext>
            </a:extLst>
          </p:cNvPr>
          <p:cNvSpPr>
            <a:spLocks noGrp="1"/>
          </p:cNvSpPr>
          <p:nvPr>
            <p:ph type="body" idx="1"/>
          </p:nvPr>
        </p:nvSpPr>
        <p:spPr/>
        <p:txBody>
          <a:bodyPr/>
          <a:lstStyle/>
          <a:p>
            <a:r>
              <a:rPr lang="en-RU" dirty="0"/>
              <a:t>Sources</a:t>
            </a:r>
          </a:p>
        </p:txBody>
      </p:sp>
      <p:sp>
        <p:nvSpPr>
          <p:cNvPr id="3" name="Text Placeholder 2">
            <a:extLst>
              <a:ext uri="{FF2B5EF4-FFF2-40B4-BE49-F238E27FC236}">
                <a16:creationId xmlns:a16="http://schemas.microsoft.com/office/drawing/2014/main" id="{96A0C86B-1A77-9E42-BC2B-CA21E3415B41}"/>
              </a:ext>
            </a:extLst>
          </p:cNvPr>
          <p:cNvSpPr>
            <a:spLocks noGrp="1"/>
          </p:cNvSpPr>
          <p:nvPr>
            <p:ph type="body" idx="2"/>
          </p:nvPr>
        </p:nvSpPr>
        <p:spPr/>
        <p:txBody>
          <a:bodyPr/>
          <a:lstStyle/>
          <a:p>
            <a:endParaRPr lang="en-RU"/>
          </a:p>
        </p:txBody>
      </p:sp>
      <p:sp>
        <p:nvSpPr>
          <p:cNvPr id="4" name="Rectangle 3">
            <a:extLst>
              <a:ext uri="{FF2B5EF4-FFF2-40B4-BE49-F238E27FC236}">
                <a16:creationId xmlns:a16="http://schemas.microsoft.com/office/drawing/2014/main" id="{7BF54E52-E506-0643-9D03-FB0F072623A3}"/>
              </a:ext>
            </a:extLst>
          </p:cNvPr>
          <p:cNvSpPr/>
          <p:nvPr/>
        </p:nvSpPr>
        <p:spPr>
          <a:xfrm>
            <a:off x="1219199" y="1930261"/>
            <a:ext cx="7977485" cy="954107"/>
          </a:xfrm>
          <a:prstGeom prst="rect">
            <a:avLst/>
          </a:prstGeom>
        </p:spPr>
        <p:txBody>
          <a:bodyPr wrap="square">
            <a:spAutoFit/>
          </a:bodyPr>
          <a:lstStyle/>
          <a:p>
            <a:r>
              <a:rPr lang="en-GB" dirty="0">
                <a:hlinkClick r:id="rId2"/>
              </a:rPr>
              <a:t>https://jalammar.github.io/visualizing-neural-machine-translation-mechanics-of-seq2seq-models-with-attention/</a:t>
            </a:r>
            <a:endParaRPr lang="en-GB" dirty="0"/>
          </a:p>
          <a:p>
            <a:r>
              <a:rPr lang="en-GB" dirty="0">
                <a:hlinkClick r:id="rId3"/>
              </a:rPr>
              <a:t>http://nlp.seas.harvard.edu/2018/04/03/attention.html</a:t>
            </a:r>
            <a:endParaRPr lang="en-GB" dirty="0"/>
          </a:p>
          <a:p>
            <a:r>
              <a:rPr lang="en-GB" dirty="0"/>
              <a:t>https://</a:t>
            </a:r>
            <a:r>
              <a:rPr lang="en-GB" dirty="0" err="1"/>
              <a:t>jalammar.github.io</a:t>
            </a:r>
            <a:r>
              <a:rPr lang="en-GB" dirty="0"/>
              <a:t>/illustrated-transformer/</a:t>
            </a:r>
          </a:p>
        </p:txBody>
      </p:sp>
    </p:spTree>
    <p:extLst>
      <p:ext uri="{BB962C8B-B14F-4D97-AF65-F5344CB8AC3E}">
        <p14:creationId xmlns:p14="http://schemas.microsoft.com/office/powerpoint/2010/main" val="18312864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pic>
        <p:nvPicPr>
          <p:cNvPr id="2" name="seq2seq_1.mp4" descr="seq2seq_1.mp4">
            <a:hlinkClick r:id="" action="ppaction://media"/>
            <a:extLst>
              <a:ext uri="{FF2B5EF4-FFF2-40B4-BE49-F238E27FC236}">
                <a16:creationId xmlns:a16="http://schemas.microsoft.com/office/drawing/2014/main" id="{D8E90AE4-51A1-4345-A3B1-F7D39702ECC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440828"/>
            <a:ext cx="12192000" cy="3657600"/>
          </a:xfrm>
          <a:prstGeom prst="rect">
            <a:avLst/>
          </a:prstGeom>
        </p:spPr>
      </p:pic>
    </p:spTree>
    <p:extLst>
      <p:ext uri="{BB962C8B-B14F-4D97-AF65-F5344CB8AC3E}">
        <p14:creationId xmlns:p14="http://schemas.microsoft.com/office/powerpoint/2010/main" val="9279587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5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3" name="seq2seq_2.mp4" descr="seq2seq_2.mp4">
            <a:hlinkClick r:id="" action="ppaction://media"/>
            <a:extLst>
              <a:ext uri="{FF2B5EF4-FFF2-40B4-BE49-F238E27FC236}">
                <a16:creationId xmlns:a16="http://schemas.microsoft.com/office/drawing/2014/main" id="{BBF00A75-4D69-AE41-BFD3-D149D11ADB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2985247"/>
            <a:ext cx="12192000" cy="3657600"/>
          </a:xfrm>
          <a:prstGeom prst="rect">
            <a:avLst/>
          </a:prstGeom>
        </p:spPr>
      </p:pic>
      <p:sp>
        <p:nvSpPr>
          <p:cNvPr id="7" name="Rectangle 6">
            <a:extLst>
              <a:ext uri="{FF2B5EF4-FFF2-40B4-BE49-F238E27FC236}">
                <a16:creationId xmlns:a16="http://schemas.microsoft.com/office/drawing/2014/main" id="{58A59E93-10B1-734B-8F13-5D139A7E512E}"/>
              </a:ext>
            </a:extLst>
          </p:cNvPr>
          <p:cNvSpPr/>
          <p:nvPr/>
        </p:nvSpPr>
        <p:spPr>
          <a:xfrm>
            <a:off x="640580" y="1683939"/>
            <a:ext cx="8973671" cy="707886"/>
          </a:xfrm>
          <a:prstGeom prst="rect">
            <a:avLst/>
          </a:prstGeom>
        </p:spPr>
        <p:txBody>
          <a:bodyPr wrap="square">
            <a:spAutoFit/>
          </a:bodyPr>
          <a:lstStyle/>
          <a:p>
            <a:r>
              <a:rPr lang="en-GB" sz="2000" dirty="0">
                <a:solidFill>
                  <a:srgbClr val="222222"/>
                </a:solidFill>
                <a:latin typeface="Calibri" panose="020F0502020204030204" pitchFamily="34" charset="0"/>
                <a:cs typeface="Calibri" panose="020F0502020204030204" pitchFamily="34" charset="0"/>
              </a:rPr>
              <a:t>In neural machine translation, a sequence is a series of words, processed one after another. The output is, likewise, a series of words: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60755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3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3.mp4" descr="seq2seq_3.mp4">
            <a:hlinkClick r:id="" action="ppaction://media"/>
            <a:extLst>
              <a:ext uri="{FF2B5EF4-FFF2-40B4-BE49-F238E27FC236}">
                <a16:creationId xmlns:a16="http://schemas.microsoft.com/office/drawing/2014/main" id="{425A6404-CBC0-A243-B66E-015960A67E9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212001"/>
            <a:ext cx="12192000" cy="3259137"/>
          </a:xfrm>
          <a:prstGeom prst="rect">
            <a:avLst/>
          </a:prstGeom>
        </p:spPr>
      </p:pic>
      <p:sp>
        <p:nvSpPr>
          <p:cNvPr id="3" name="Rectangle 2">
            <a:extLst>
              <a:ext uri="{FF2B5EF4-FFF2-40B4-BE49-F238E27FC236}">
                <a16:creationId xmlns:a16="http://schemas.microsoft.com/office/drawing/2014/main" id="{ACCC074C-3EFF-224D-9807-BD47197D6C15}"/>
              </a:ext>
            </a:extLst>
          </p:cNvPr>
          <p:cNvSpPr/>
          <p:nvPr/>
        </p:nvSpPr>
        <p:spPr>
          <a:xfrm>
            <a:off x="640580" y="1410191"/>
            <a:ext cx="9312727" cy="193899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model is composed of an encoder and a decoder.</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 processes each item in the input sequence, it compiles the information it captures into a vector (called the context).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After processing the entire input sequence, the encoder send the context over to the decoder, which begins producing the output sequence item by item.</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268785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0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4.mp4" descr="seq2seq_4.mp4">
            <a:hlinkClick r:id="" action="ppaction://media"/>
            <a:extLst>
              <a:ext uri="{FF2B5EF4-FFF2-40B4-BE49-F238E27FC236}">
                <a16:creationId xmlns:a16="http://schemas.microsoft.com/office/drawing/2014/main" id="{B3D8C5A9-6CA8-BA4C-9AFF-D7C68D5A3B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3212001"/>
            <a:ext cx="12192000" cy="3259137"/>
          </a:xfrm>
          <a:prstGeom prst="rect">
            <a:avLst/>
          </a:prstGeom>
        </p:spPr>
      </p:pic>
      <p:sp>
        <p:nvSpPr>
          <p:cNvPr id="3" name="Rectangle 2">
            <a:extLst>
              <a:ext uri="{FF2B5EF4-FFF2-40B4-BE49-F238E27FC236}">
                <a16:creationId xmlns:a16="http://schemas.microsoft.com/office/drawing/2014/main" id="{77AA8123-F727-1F4A-A403-AA365FBB7EB4}"/>
              </a:ext>
            </a:extLst>
          </p:cNvPr>
          <p:cNvSpPr/>
          <p:nvPr/>
        </p:nvSpPr>
        <p:spPr>
          <a:xfrm>
            <a:off x="3107707" y="2085677"/>
            <a:ext cx="5642891" cy="400110"/>
          </a:xfrm>
          <a:prstGeom prst="rect">
            <a:avLst/>
          </a:prstGeom>
        </p:spPr>
        <p:txBody>
          <a:bodyPr wrap="none">
            <a:spAutoFit/>
          </a:bodyPr>
          <a:lstStyle/>
          <a:p>
            <a:r>
              <a:rPr lang="en-GB" sz="2000" dirty="0">
                <a:solidFill>
                  <a:srgbClr val="222222"/>
                </a:solidFill>
                <a:latin typeface="Calibri" panose="020F0502020204030204" pitchFamily="34" charset="0"/>
                <a:cs typeface="Calibri" panose="020F0502020204030204" pitchFamily="34" charset="0"/>
              </a:rPr>
              <a:t>The same applies in the case of machine translation.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57386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3" name="Picture 2" descr="A picture containing clock&#10;&#10;Description automatically generated">
            <a:extLst>
              <a:ext uri="{FF2B5EF4-FFF2-40B4-BE49-F238E27FC236}">
                <a16:creationId xmlns:a16="http://schemas.microsoft.com/office/drawing/2014/main" id="{AAD6CE80-2964-4F40-B652-C5861927B57F}"/>
              </a:ext>
            </a:extLst>
          </p:cNvPr>
          <p:cNvPicPr>
            <a:picLocks noChangeAspect="1"/>
          </p:cNvPicPr>
          <p:nvPr/>
        </p:nvPicPr>
        <p:blipFill>
          <a:blip r:embed="rId3"/>
          <a:stretch>
            <a:fillRect/>
          </a:stretch>
        </p:blipFill>
        <p:spPr>
          <a:xfrm>
            <a:off x="1602522" y="2094103"/>
            <a:ext cx="8986956" cy="3163007"/>
          </a:xfrm>
          <a:prstGeom prst="rect">
            <a:avLst/>
          </a:prstGeom>
        </p:spPr>
      </p:pic>
      <p:sp>
        <p:nvSpPr>
          <p:cNvPr id="5" name="Rectangle 4">
            <a:extLst>
              <a:ext uri="{FF2B5EF4-FFF2-40B4-BE49-F238E27FC236}">
                <a16:creationId xmlns:a16="http://schemas.microsoft.com/office/drawing/2014/main" id="{ACC8882A-2ACD-0A48-A7F7-DD2AF535AC7C}"/>
              </a:ext>
            </a:extLst>
          </p:cNvPr>
          <p:cNvSpPr/>
          <p:nvPr/>
        </p:nvSpPr>
        <p:spPr>
          <a:xfrm>
            <a:off x="974273" y="1386217"/>
            <a:ext cx="8597153" cy="70788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context is a vector in the case of machine translation.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 and decoder tend to both be recurrent neural networks</a:t>
            </a:r>
            <a:endParaRPr lang="en-RU" sz="2000" dirty="0">
              <a:latin typeface="Calibri" panose="020F0502020204030204" pitchFamily="34" charset="0"/>
              <a:cs typeface="Calibri" panose="020F0502020204030204" pitchFamily="34" charset="0"/>
            </a:endParaRPr>
          </a:p>
        </p:txBody>
      </p:sp>
      <p:sp>
        <p:nvSpPr>
          <p:cNvPr id="8" name="Rectangle 7">
            <a:extLst>
              <a:ext uri="{FF2B5EF4-FFF2-40B4-BE49-F238E27FC236}">
                <a16:creationId xmlns:a16="http://schemas.microsoft.com/office/drawing/2014/main" id="{80264573-76B6-CB4B-B15F-490837B88669}"/>
              </a:ext>
            </a:extLst>
          </p:cNvPr>
          <p:cNvSpPr/>
          <p:nvPr/>
        </p:nvSpPr>
        <p:spPr>
          <a:xfrm>
            <a:off x="1192306" y="5310172"/>
            <a:ext cx="9578788" cy="1323439"/>
          </a:xfrm>
          <a:prstGeom prst="rect">
            <a:avLst/>
          </a:prstGeom>
        </p:spPr>
        <p:txBody>
          <a:bodyPr wrap="square">
            <a:spAutoFit/>
          </a:bodyPr>
          <a:lstStyle/>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Set the size of the context vector when setting up the model. </a:t>
            </a: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It is basically the number of hidden units in the encoder RNN. </a:t>
            </a: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These visualizations show a vector of size 4, but in real world applications the context vector would be of size 256, 512, or 1024.</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93334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3" name="Picture 2" descr="A screenshot of a cell phone&#10;&#10;Description automatically generated">
            <a:extLst>
              <a:ext uri="{FF2B5EF4-FFF2-40B4-BE49-F238E27FC236}">
                <a16:creationId xmlns:a16="http://schemas.microsoft.com/office/drawing/2014/main" id="{64BBC206-D914-B547-B803-BB3CB8F5DDEA}"/>
              </a:ext>
            </a:extLst>
          </p:cNvPr>
          <p:cNvPicPr>
            <a:picLocks noChangeAspect="1"/>
          </p:cNvPicPr>
          <p:nvPr/>
        </p:nvPicPr>
        <p:blipFill>
          <a:blip r:embed="rId3"/>
          <a:stretch>
            <a:fillRect/>
          </a:stretch>
        </p:blipFill>
        <p:spPr>
          <a:xfrm>
            <a:off x="2673350" y="4235938"/>
            <a:ext cx="6845300" cy="2235200"/>
          </a:xfrm>
          <a:prstGeom prst="rect">
            <a:avLst/>
          </a:prstGeom>
        </p:spPr>
      </p:pic>
      <p:sp>
        <p:nvSpPr>
          <p:cNvPr id="5" name="Rectangle 4">
            <a:extLst>
              <a:ext uri="{FF2B5EF4-FFF2-40B4-BE49-F238E27FC236}">
                <a16:creationId xmlns:a16="http://schemas.microsoft.com/office/drawing/2014/main" id="{567F0ACE-431E-3543-9B28-6358093EBB34}"/>
              </a:ext>
            </a:extLst>
          </p:cNvPr>
          <p:cNvSpPr/>
          <p:nvPr/>
        </p:nvSpPr>
        <p:spPr>
          <a:xfrm>
            <a:off x="715496" y="1640063"/>
            <a:ext cx="9692528" cy="224676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 RNN takes two inputs at each time step: </a:t>
            </a:r>
          </a:p>
          <a:p>
            <a:pPr marL="457200" lvl="4" indent="-457200">
              <a:buFont typeface="+mj-lt"/>
              <a:buAutoNum type="arabicPeriod"/>
            </a:pPr>
            <a:r>
              <a:rPr lang="en-GB" sz="2000" dirty="0">
                <a:latin typeface="Calibri" panose="020F0502020204030204" pitchFamily="34" charset="0"/>
                <a:cs typeface="Calibri" panose="020F0502020204030204" pitchFamily="34" charset="0"/>
              </a:rPr>
              <a:t>an input (in the case of the encoder, one word from the input sentence), </a:t>
            </a:r>
          </a:p>
          <a:p>
            <a:pPr marL="457200" lvl="4" indent="-457200">
              <a:buFont typeface="+mj-lt"/>
              <a:buAutoNum type="arabicPeriod"/>
            </a:pPr>
            <a:r>
              <a:rPr lang="en-GB" sz="2000" dirty="0">
                <a:latin typeface="Calibri" panose="020F0502020204030204" pitchFamily="34" charset="0"/>
                <a:cs typeface="Calibri" panose="020F0502020204030204" pitchFamily="34" charset="0"/>
              </a:rPr>
              <a:t>and a hidden state.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word, however, needs to be represented by a vector.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To transform a word into a vector, one uses “word embedding” algorithms.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These turn words into vector spaces that capture semantic information of the words (e.g. king - man + woman = queen).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594953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Sequence-to-sequence models</a:t>
            </a:r>
            <a:endParaRPr lang="ru-RU" sz="4000" dirty="0"/>
          </a:p>
        </p:txBody>
      </p:sp>
      <p:sp>
        <p:nvSpPr>
          <p:cNvPr id="4" name="Rectangle 1">
            <a:extLst>
              <a:ext uri="{FF2B5EF4-FFF2-40B4-BE49-F238E27FC236}">
                <a16:creationId xmlns:a16="http://schemas.microsoft.com/office/drawing/2014/main" id="{A2CA2421-F5D8-6447-86A4-B8E4CC089629}"/>
              </a:ext>
            </a:extLst>
          </p:cNvPr>
          <p:cNvSpPr>
            <a:spLocks noChangeArrowheads="1"/>
          </p:cNvSpPr>
          <p:nvPr/>
        </p:nvSpPr>
        <p:spPr bwMode="auto">
          <a:xfrm>
            <a:off x="2981326" y="3617499"/>
            <a:ext cx="7660341"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RU" altLang="en-RU" sz="1800" b="0" i="0" u="none" strike="noStrike" cap="none" normalizeH="0" baseline="0">
                <a:ln>
                  <a:noFill/>
                </a:ln>
                <a:solidFill>
                  <a:schemeClr val="tx1"/>
                </a:solidFill>
                <a:effectLst/>
                <a:latin typeface="Arial" panose="020B0604020202020204" pitchFamily="34" charset="0"/>
              </a:rPr>
            </a:br>
            <a:endParaRPr kumimoji="0" lang="en-RU" altLang="en-RU" sz="1800" b="0" i="0" u="none" strike="noStrike" cap="none" normalizeH="0" baseline="0">
              <a:ln>
                <a:noFill/>
              </a:ln>
              <a:solidFill>
                <a:schemeClr val="tx1"/>
              </a:solidFill>
              <a:effectLst/>
              <a:latin typeface="Arial" panose="020B0604020202020204" pitchFamily="34" charset="0"/>
            </a:endParaRPr>
          </a:p>
        </p:txBody>
      </p:sp>
      <p:pic>
        <p:nvPicPr>
          <p:cNvPr id="2" name="seq2seq_7.mp4" descr="seq2seq_7.mp4">
            <a:hlinkClick r:id="" action="ppaction://media"/>
            <a:extLst>
              <a:ext uri="{FF2B5EF4-FFF2-40B4-BE49-F238E27FC236}">
                <a16:creationId xmlns:a16="http://schemas.microsoft.com/office/drawing/2014/main" id="{75B46E0D-D876-F840-B016-6F56BAB8046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550333" y="1496646"/>
            <a:ext cx="8218276" cy="4974492"/>
          </a:xfrm>
          <a:prstGeom prst="rect">
            <a:avLst/>
          </a:prstGeom>
        </p:spPr>
      </p:pic>
    </p:spTree>
    <p:extLst>
      <p:ext uri="{BB962C8B-B14F-4D97-AF65-F5344CB8AC3E}">
        <p14:creationId xmlns:p14="http://schemas.microsoft.com/office/powerpoint/2010/main" val="3959746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599"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General slides">
  <a:themeElements>
    <a:clrScheme name="Basic 1">
      <a:dk1>
        <a:srgbClr val="000000"/>
      </a:dk1>
      <a:lt1>
        <a:srgbClr val="FFFFFF"/>
      </a:lt1>
      <a:dk2>
        <a:srgbClr val="44546A"/>
      </a:dk2>
      <a:lt2>
        <a:srgbClr val="E7E6E6"/>
      </a:lt2>
      <a:accent1>
        <a:srgbClr val="AAC508"/>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for_paris</Template>
  <TotalTime>6487</TotalTime>
  <Words>1108</Words>
  <Application>Microsoft Macintosh PowerPoint</Application>
  <PresentationFormat>Widescreen</PresentationFormat>
  <Paragraphs>121</Paragraphs>
  <Slides>22</Slides>
  <Notes>20</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 Unicode MS</vt:lpstr>
      <vt:lpstr>Arial</vt:lpstr>
      <vt:lpstr>Calibri</vt:lpstr>
      <vt:lpstr>General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Daria Tokmeninova</dc:creator>
  <cp:lastModifiedBy>Rodrigo Rivera</cp:lastModifiedBy>
  <cp:revision>145</cp:revision>
  <dcterms:modified xsi:type="dcterms:W3CDTF">2020-01-30T12:21:42Z</dcterms:modified>
</cp:coreProperties>
</file>